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Roboto Black"/>
      <p:bold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ibXxJdpzuNDxLVHlynQs8Dxogl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Black-bold.fntdata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font" Target="fonts/RobotoBlack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slov in vsebina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" type="body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9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slov in navpično besedilo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8"/>
          <p:cNvSpPr txBox="1"/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8"/>
          <p:cNvSpPr txBox="1"/>
          <p:nvPr>
            <p:ph idx="1" type="body"/>
          </p:nvPr>
        </p:nvSpPr>
        <p:spPr>
          <a:xfrm rot="5400000">
            <a:off x="3920335" y="-1256505"/>
            <a:ext cx="4351336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8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vpični naslov in besedilo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/>
          <p:nvPr>
            <p:ph type="title"/>
          </p:nvPr>
        </p:nvSpPr>
        <p:spPr>
          <a:xfrm rot="5400000">
            <a:off x="7133436" y="1956596"/>
            <a:ext cx="5811834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" type="body"/>
          </p:nvPr>
        </p:nvSpPr>
        <p:spPr>
          <a:xfrm rot="5400000">
            <a:off x="1799434" y="-596102"/>
            <a:ext cx="5811834" cy="7734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slovni diapozitiv">
  <p:cSld name="Naslovni diapozitiv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7352" y="846642"/>
            <a:ext cx="11159995" cy="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0"/>
          <p:cNvSpPr txBox="1"/>
          <p:nvPr/>
        </p:nvSpPr>
        <p:spPr>
          <a:xfrm>
            <a:off x="8591546" y="552288"/>
            <a:ext cx="3188896" cy="294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sl-SI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small" strike="noStrike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green and grey logo&#10;&#10;Description automatically generated" id="20" name="Google Shape;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352" y="349955"/>
            <a:ext cx="963351" cy="404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mo naslov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lava odseka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2"/>
          <p:cNvSpPr txBox="1"/>
          <p:nvPr>
            <p:ph type="title"/>
          </p:nvPr>
        </p:nvSpPr>
        <p:spPr>
          <a:xfrm>
            <a:off x="831847" y="1709735"/>
            <a:ext cx="10515600" cy="2852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" type="body"/>
          </p:nvPr>
        </p:nvSpPr>
        <p:spPr>
          <a:xfrm>
            <a:off x="831847" y="4589465"/>
            <a:ext cx="10515600" cy="1500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98989"/>
              </a:buClr>
              <a:buSzPts val="2400"/>
              <a:buNone/>
              <a:defRPr sz="2400">
                <a:solidFill>
                  <a:srgbClr val="898989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ve vsebini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/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" type="body"/>
          </p:nvPr>
        </p:nvSpPr>
        <p:spPr>
          <a:xfrm>
            <a:off x="838203" y="1825627"/>
            <a:ext cx="5181603" cy="4351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2" type="body"/>
          </p:nvPr>
        </p:nvSpPr>
        <p:spPr>
          <a:xfrm>
            <a:off x="6172200" y="1825627"/>
            <a:ext cx="5181603" cy="4351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merjava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/>
          <p:nvPr>
            <p:ph type="title"/>
          </p:nvPr>
        </p:nvSpPr>
        <p:spPr>
          <a:xfrm>
            <a:off x="839784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" type="body"/>
          </p:nvPr>
        </p:nvSpPr>
        <p:spPr>
          <a:xfrm>
            <a:off x="839784" y="1681160"/>
            <a:ext cx="5157782" cy="8239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b="1"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2" type="body"/>
          </p:nvPr>
        </p:nvSpPr>
        <p:spPr>
          <a:xfrm>
            <a:off x="839784" y="2505071"/>
            <a:ext cx="5157782" cy="3684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3" type="body"/>
          </p:nvPr>
        </p:nvSpPr>
        <p:spPr>
          <a:xfrm>
            <a:off x="6172200" y="1681160"/>
            <a:ext cx="5183184" cy="8239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b="1"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4" type="body"/>
          </p:nvPr>
        </p:nvSpPr>
        <p:spPr>
          <a:xfrm>
            <a:off x="6172200" y="2505071"/>
            <a:ext cx="5183184" cy="3684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aze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5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sebina z naslovom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 txBox="1"/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6"/>
          <p:cNvSpPr txBox="1"/>
          <p:nvPr>
            <p:ph idx="1" type="body"/>
          </p:nvPr>
        </p:nvSpPr>
        <p:spPr>
          <a:xfrm>
            <a:off x="5183184" y="987423"/>
            <a:ext cx="6172200" cy="4873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2" type="body"/>
          </p:nvPr>
        </p:nvSpPr>
        <p:spPr>
          <a:xfrm>
            <a:off x="839784" y="2057400"/>
            <a:ext cx="3932240" cy="3811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6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slov in slika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7"/>
          <p:cNvSpPr txBox="1"/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7"/>
          <p:cNvSpPr/>
          <p:nvPr>
            <p:ph idx="2" type="pic"/>
          </p:nvPr>
        </p:nvSpPr>
        <p:spPr>
          <a:xfrm>
            <a:off x="5183184" y="987423"/>
            <a:ext cx="6172200" cy="4873623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7"/>
          <p:cNvSpPr txBox="1"/>
          <p:nvPr>
            <p:ph idx="1" type="body"/>
          </p:nvPr>
        </p:nvSpPr>
        <p:spPr>
          <a:xfrm>
            <a:off x="839784" y="2057400"/>
            <a:ext cx="3932240" cy="3811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7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4.png"/><Relationship Id="rId5" Type="http://schemas.openxmlformats.org/officeDocument/2006/relationships/image" Target="../media/image38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38.png"/><Relationship Id="rId8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6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 txBox="1"/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83" name="Google Shape;83;p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878"/>
            <a:ext cx="12192000" cy="71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"/>
          <p:cNvSpPr txBox="1"/>
          <p:nvPr/>
        </p:nvSpPr>
        <p:spPr>
          <a:xfrm>
            <a:off x="1252115" y="1467648"/>
            <a:ext cx="9687766" cy="1421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Black"/>
              <a:buNone/>
            </a:pPr>
            <a:r>
              <a:rPr b="1" i="0" lang="sl-SI" sz="48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COMPANY</a:t>
            </a:r>
            <a:r>
              <a:rPr b="1" i="0" lang="sl-SI" sz="4800" u="none" cap="none" strike="noStrike">
                <a:solidFill>
                  <a:srgbClr val="70AD47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b="1" i="0" sz="4800" u="none" cap="none" strike="noStrike">
              <a:solidFill>
                <a:srgbClr val="70AD47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FBB46"/>
              </a:buClr>
              <a:buSzPts val="4800"/>
              <a:buFont typeface="Roboto Black"/>
              <a:buNone/>
            </a:pPr>
            <a:r>
              <a:rPr b="1" i="0" lang="sl-SI" sz="4800" u="none" cap="none" strike="noStrike">
                <a:solidFill>
                  <a:srgbClr val="5FBB46"/>
                </a:solidFill>
                <a:latin typeface="Roboto Black"/>
                <a:ea typeface="Roboto Black"/>
                <a:cs typeface="Roboto Black"/>
                <a:sym typeface="Roboto Black"/>
              </a:rPr>
              <a:t>PRESENTATION</a:t>
            </a:r>
            <a:endParaRPr b="1" i="0" sz="4800" u="none" cap="none" strike="noStrike">
              <a:solidFill>
                <a:srgbClr val="5FBB4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1252115" y="2894249"/>
            <a:ext cx="6094521" cy="369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</a:pPr>
            <a:r>
              <a:rPr b="1" i="0" lang="sl-SI" sz="2000" u="none" cap="small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Ngen: Your bridge to energy self-sufficiency.</a:t>
            </a:r>
            <a:endParaRPr/>
          </a:p>
        </p:txBody>
      </p:sp>
      <p:pic>
        <p:nvPicPr>
          <p:cNvPr descr="A green and grey logo&#10;&#10;Description automatically generated" id="86" name="Google Shape;8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03970" y="835782"/>
            <a:ext cx="1360505" cy="571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7747" y="1960720"/>
            <a:ext cx="6409980" cy="303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13">
            <a:off x="-138" y="3035845"/>
            <a:ext cx="3822182" cy="382218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0"/>
          <p:cNvSpPr txBox="1"/>
          <p:nvPr/>
        </p:nvSpPr>
        <p:spPr>
          <a:xfrm>
            <a:off x="509814" y="1259110"/>
            <a:ext cx="10957941" cy="59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2800"/>
              <a:buFont typeface="Roboto Black"/>
              <a:buNone/>
            </a:pPr>
            <a:r>
              <a:rPr b="1" i="0" lang="sl-SI" sz="2800" u="none" cap="none" strike="noStrike">
                <a:solidFill>
                  <a:srgbClr val="222731"/>
                </a:solidFill>
                <a:latin typeface="Roboto Black"/>
                <a:ea typeface="Roboto Black"/>
                <a:cs typeface="Roboto Black"/>
                <a:sym typeface="Roboto Black"/>
              </a:rPr>
              <a:t>Consumption</a:t>
            </a:r>
            <a:r>
              <a:rPr b="1" i="0" lang="sl-SI" sz="2800" u="none" cap="none" strike="noStrike">
                <a:solidFill>
                  <a:srgbClr val="70AD47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b="1" i="0" lang="sl-SI" sz="2800" u="none" cap="none" strike="noStrike">
                <a:solidFill>
                  <a:srgbClr val="5FBB46"/>
                </a:solidFill>
                <a:latin typeface="Roboto Black"/>
                <a:ea typeface="Roboto Black"/>
                <a:cs typeface="Roboto Black"/>
                <a:sym typeface="Roboto Black"/>
              </a:rPr>
              <a:t>Comparison</a:t>
            </a:r>
            <a:endParaRPr b="1" i="0" sz="2800" u="none" cap="none" strike="noStrike">
              <a:solidFill>
                <a:srgbClr val="5FBB4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07" name="Google Shape;207;p10"/>
          <p:cNvSpPr txBox="1"/>
          <p:nvPr/>
        </p:nvSpPr>
        <p:spPr>
          <a:xfrm>
            <a:off x="509823" y="1782494"/>
            <a:ext cx="5227405" cy="485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600"/>
              <a:buFont typeface="Roboto"/>
              <a:buNone/>
            </a:pPr>
            <a:r>
              <a:rPr b="1" i="0" lang="sl-SI" sz="16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Scenario 4: INSTALLED 10KW PV</a:t>
            </a:r>
            <a:endParaRPr b="1" i="0" sz="1600" u="none" cap="none" strike="noStrike">
              <a:solidFill>
                <a:srgbClr val="22273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10"/>
          <p:cNvSpPr txBox="1"/>
          <p:nvPr/>
        </p:nvSpPr>
        <p:spPr>
          <a:xfrm>
            <a:off x="509823" y="2296222"/>
            <a:ext cx="3979880" cy="840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Roboto"/>
              <a:buNone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Average household consumption with a heat pump and an eletric car. Installed 10kW solar panels. </a:t>
            </a:r>
            <a:endParaRPr b="0" i="0" sz="1400" u="none" cap="none" strike="noStrike">
              <a:solidFill>
                <a:srgbClr val="22273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10"/>
          <p:cNvSpPr txBox="1"/>
          <p:nvPr/>
        </p:nvSpPr>
        <p:spPr>
          <a:xfrm>
            <a:off x="7487866" y="6045665"/>
            <a:ext cx="3979880" cy="812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Roboto"/>
              <a:buNone/>
            </a:pPr>
            <a:r>
              <a:rPr b="0" i="0" lang="sl-SI" sz="10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* all numbers are in [kWh]</a:t>
            </a:r>
            <a:endParaRPr/>
          </a:p>
        </p:txBody>
      </p:sp>
      <p:pic>
        <p:nvPicPr>
          <p:cNvPr id="210" name="Google Shape;21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11026" y="3109984"/>
            <a:ext cx="5848255" cy="294643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0"/>
          <p:cNvSpPr txBox="1"/>
          <p:nvPr/>
        </p:nvSpPr>
        <p:spPr>
          <a:xfrm>
            <a:off x="6972848" y="2231227"/>
            <a:ext cx="5227405" cy="485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i="0" lang="sl-SI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Total consumption</a:t>
            </a:r>
            <a:r>
              <a:rPr b="1" i="0" lang="sl-SI" sz="1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b="1" i="0" lang="sl-SI" sz="1800" u="none" cap="none" strike="noStrike">
                <a:solidFill>
                  <a:srgbClr val="20253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0" lang="sl-SI" sz="1800" u="none" cap="none" strike="noStrike">
                <a:solidFill>
                  <a:srgbClr val="5BBA47"/>
                </a:solidFill>
                <a:latin typeface="Roboto"/>
                <a:ea typeface="Roboto"/>
                <a:cs typeface="Roboto"/>
                <a:sym typeface="Roboto"/>
              </a:rPr>
              <a:t>10.782  kWh </a:t>
            </a:r>
            <a:endParaRPr b="1" i="0" sz="1600" u="none" cap="none" strike="noStrike">
              <a:solidFill>
                <a:srgbClr val="22273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57747" y="5086404"/>
            <a:ext cx="6409980" cy="685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13">
            <a:off x="-138" y="3035845"/>
            <a:ext cx="3822182" cy="382218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1"/>
          <p:cNvSpPr txBox="1"/>
          <p:nvPr/>
        </p:nvSpPr>
        <p:spPr>
          <a:xfrm>
            <a:off x="509814" y="1259110"/>
            <a:ext cx="10957941" cy="59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2800"/>
              <a:buFont typeface="Roboto Black"/>
              <a:buNone/>
            </a:pPr>
            <a:r>
              <a:rPr b="1" i="0" lang="sl-SI" sz="2800" u="none" cap="none" strike="noStrike">
                <a:solidFill>
                  <a:srgbClr val="222731"/>
                </a:solidFill>
                <a:latin typeface="Roboto Black"/>
                <a:ea typeface="Roboto Black"/>
                <a:cs typeface="Roboto Black"/>
                <a:sym typeface="Roboto Black"/>
              </a:rPr>
              <a:t>Consumption</a:t>
            </a:r>
            <a:r>
              <a:rPr b="1" i="0" lang="sl-SI" sz="2800" u="none" cap="none" strike="noStrike">
                <a:solidFill>
                  <a:srgbClr val="70AD47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b="1" i="0" lang="sl-SI" sz="2800" u="none" cap="none" strike="noStrike">
                <a:solidFill>
                  <a:srgbClr val="5FBB46"/>
                </a:solidFill>
                <a:latin typeface="Roboto Black"/>
                <a:ea typeface="Roboto Black"/>
                <a:cs typeface="Roboto Black"/>
                <a:sym typeface="Roboto Black"/>
              </a:rPr>
              <a:t>Comparison</a:t>
            </a:r>
            <a:endParaRPr b="1" i="0" sz="2800" u="none" cap="none" strike="noStrike">
              <a:solidFill>
                <a:srgbClr val="5FBB4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9" name="Google Shape;219;p11"/>
          <p:cNvSpPr txBox="1"/>
          <p:nvPr/>
        </p:nvSpPr>
        <p:spPr>
          <a:xfrm>
            <a:off x="509823" y="1782494"/>
            <a:ext cx="5227405" cy="485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600"/>
              <a:buFont typeface="Roboto"/>
              <a:buNone/>
            </a:pPr>
            <a:r>
              <a:rPr b="1" i="0" lang="sl-SI" sz="16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Scenario 5: INSTALLED SG CONNECT</a:t>
            </a:r>
            <a:endParaRPr b="1" i="0" sz="1600" u="none" cap="none" strike="noStrike">
              <a:solidFill>
                <a:srgbClr val="22273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11"/>
          <p:cNvSpPr txBox="1"/>
          <p:nvPr/>
        </p:nvSpPr>
        <p:spPr>
          <a:xfrm>
            <a:off x="509823" y="2296222"/>
            <a:ext cx="3979880" cy="930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Roboto"/>
              <a:buNone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Average household consumption with a heat pump and an eletric car. Installed 10kW solar panels. Utilization of the SG Connect system.</a:t>
            </a:r>
            <a:endParaRPr b="0" i="0" sz="1400" u="none" cap="none" strike="noStrike">
              <a:solidFill>
                <a:srgbClr val="22273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" name="Google Shape;22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7775" y="1964222"/>
            <a:ext cx="6409980" cy="303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7775" y="5095768"/>
            <a:ext cx="6409980" cy="85010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1"/>
          <p:cNvSpPr txBox="1"/>
          <p:nvPr/>
        </p:nvSpPr>
        <p:spPr>
          <a:xfrm>
            <a:off x="7487866" y="6045665"/>
            <a:ext cx="3979880" cy="812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Roboto"/>
              <a:buNone/>
            </a:pPr>
            <a:r>
              <a:rPr b="0" i="0" lang="sl-SI" sz="10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* all numbers are in [kWh]</a:t>
            </a:r>
            <a:endParaRPr/>
          </a:p>
        </p:txBody>
      </p:sp>
      <p:pic>
        <p:nvPicPr>
          <p:cNvPr id="224" name="Google Shape;22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4033" y="3226945"/>
            <a:ext cx="3445386" cy="344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1026" y="3109984"/>
            <a:ext cx="5848255" cy="294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7992" y="5401973"/>
            <a:ext cx="1219526" cy="12195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1"/>
          <p:cNvSpPr txBox="1"/>
          <p:nvPr/>
        </p:nvSpPr>
        <p:spPr>
          <a:xfrm>
            <a:off x="7067013" y="2201811"/>
            <a:ext cx="5227405" cy="485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i="0" lang="sl-SI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Total consumption</a:t>
            </a:r>
            <a:r>
              <a:rPr b="0" i="0" lang="sl-SI" sz="1800" u="none" cap="none" strike="noStrik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sl-SI" sz="1800" u="none" cap="none" strike="noStrike">
                <a:solidFill>
                  <a:srgbClr val="20253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0" lang="sl-SI" sz="1800" u="none" cap="none" strike="noStrike">
                <a:solidFill>
                  <a:srgbClr val="5BBA47"/>
                </a:solidFill>
                <a:latin typeface="Roboto"/>
                <a:ea typeface="Roboto"/>
                <a:cs typeface="Roboto"/>
                <a:sym typeface="Roboto"/>
              </a:rPr>
              <a:t>6.684 kWh </a:t>
            </a:r>
            <a:endParaRPr b="1" i="0" sz="1600" u="none" cap="none" strike="noStrike">
              <a:solidFill>
                <a:srgbClr val="22273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2"/>
          <p:cNvPicPr preferRelativeResize="0"/>
          <p:nvPr/>
        </p:nvPicPr>
        <p:blipFill rotWithShape="1">
          <a:blip r:embed="rId3">
            <a:alphaModFix/>
          </a:blip>
          <a:srcRect b="8789" l="0" r="0" t="6837"/>
          <a:stretch/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754" y="857442"/>
            <a:ext cx="5996251" cy="599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744248" cy="448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3"/>
          <p:cNvPicPr preferRelativeResize="0"/>
          <p:nvPr/>
        </p:nvPicPr>
        <p:blipFill rotWithShape="1">
          <a:blip r:embed="rId5">
            <a:alphaModFix/>
          </a:blip>
          <a:srcRect b="0" l="18393" r="14534" t="0"/>
          <a:stretch/>
        </p:blipFill>
        <p:spPr>
          <a:xfrm>
            <a:off x="6127632" y="0"/>
            <a:ext cx="6064373" cy="685368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3"/>
          <p:cNvSpPr/>
          <p:nvPr/>
        </p:nvSpPr>
        <p:spPr>
          <a:xfrm>
            <a:off x="6127632" y="0"/>
            <a:ext cx="68122" cy="68536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3"/>
          <p:cNvSpPr/>
          <p:nvPr/>
        </p:nvSpPr>
        <p:spPr>
          <a:xfrm rot="5400013">
            <a:off x="3046392" y="677081"/>
            <a:ext cx="68122" cy="61616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sl-SI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sp>
        <p:nvSpPr>
          <p:cNvPr id="242" name="Google Shape;242;p13"/>
          <p:cNvSpPr txBox="1"/>
          <p:nvPr/>
        </p:nvSpPr>
        <p:spPr>
          <a:xfrm>
            <a:off x="2710135" y="295552"/>
            <a:ext cx="3188896" cy="5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</a:pPr>
            <a:r>
              <a:rPr b="1" i="0" lang="sl-SI" sz="1600" u="none" cap="small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Austria/Arnoldstein 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</a:pPr>
            <a:r>
              <a:rPr b="1" i="0" lang="sl-SI" sz="1200" u="none" cap="small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20 MWh (in operation)</a:t>
            </a:r>
            <a:endParaRPr b="1" i="0" sz="1200" u="none" cap="small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13"/>
          <p:cNvSpPr txBox="1"/>
          <p:nvPr/>
        </p:nvSpPr>
        <p:spPr>
          <a:xfrm>
            <a:off x="6525880" y="295552"/>
            <a:ext cx="3188896" cy="5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</a:pPr>
            <a:r>
              <a:rPr b="1" i="0" lang="sl-SI" sz="1600" u="none" cap="small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Slovenia/Maribor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</a:pPr>
            <a:r>
              <a:rPr b="1" i="0" lang="sl-SI" sz="1200" u="none" cap="small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22 MWh (in operation)</a:t>
            </a:r>
            <a:endParaRPr b="1" i="0" sz="1050" u="none" cap="small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749" y="3791998"/>
            <a:ext cx="6127650" cy="306033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3"/>
          <p:cNvSpPr txBox="1"/>
          <p:nvPr/>
        </p:nvSpPr>
        <p:spPr>
          <a:xfrm>
            <a:off x="2717313" y="4080189"/>
            <a:ext cx="3188896" cy="5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</a:pPr>
            <a:r>
              <a:rPr b="1" i="0" lang="sl-SI" sz="1600" u="none" cap="small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Slovenia/Jesenice 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</a:pPr>
            <a:r>
              <a:rPr b="1" i="0" lang="sl-SI" sz="1200" u="none" cap="small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22 MWh (in operation)</a:t>
            </a:r>
            <a:endParaRPr b="1" i="0" sz="1200" u="none" cap="small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112" y="1470709"/>
            <a:ext cx="5877888" cy="416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470709"/>
            <a:ext cx="5877888" cy="415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"/>
          <p:cNvSpPr/>
          <p:nvPr/>
        </p:nvSpPr>
        <p:spPr>
          <a:xfrm flipH="1" rot="5399996">
            <a:off x="1771878" y="2290691"/>
            <a:ext cx="80586" cy="36311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sl-SI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pic>
        <p:nvPicPr>
          <p:cNvPr id="257" name="Google Shape;2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93492" y="0"/>
            <a:ext cx="12692960" cy="6869932"/>
          </a:xfrm>
          <a:prstGeom prst="rect">
            <a:avLst/>
          </a:prstGeom>
          <a:noFill/>
          <a:ln>
            <a:noFill/>
          </a:ln>
          <a:effectLst>
            <a:outerShdw algn="tl" dir="5400000" dist="50804">
              <a:srgbClr val="000000"/>
            </a:outerShdw>
          </a:effectLst>
        </p:spPr>
      </p:pic>
      <p:sp>
        <p:nvSpPr>
          <p:cNvPr id="258" name="Google Shape;258;p15"/>
          <p:cNvSpPr txBox="1"/>
          <p:nvPr/>
        </p:nvSpPr>
        <p:spPr>
          <a:xfrm>
            <a:off x="7048496" y="5885910"/>
            <a:ext cx="9256142" cy="972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4400"/>
              <a:buFont typeface="Roboto Black"/>
              <a:buNone/>
            </a:pPr>
            <a:r>
              <a:rPr b="1" i="0" lang="sl-SI" sz="4400" u="none" cap="none" strike="noStrike">
                <a:solidFill>
                  <a:srgbClr val="222731"/>
                </a:solidFill>
                <a:latin typeface="Roboto Black"/>
                <a:ea typeface="Roboto Black"/>
                <a:cs typeface="Roboto Black"/>
                <a:sym typeface="Roboto Black"/>
              </a:rPr>
              <a:t>SG demo </a:t>
            </a:r>
            <a:r>
              <a:rPr b="1" i="0" lang="sl-SI" sz="4400" u="none" cap="none" strike="noStrike">
                <a:solidFill>
                  <a:srgbClr val="5FBB46"/>
                </a:solidFill>
                <a:latin typeface="Roboto Black"/>
                <a:ea typeface="Roboto Black"/>
                <a:cs typeface="Roboto Black"/>
                <a:sym typeface="Roboto Black"/>
              </a:rPr>
              <a:t>center</a:t>
            </a:r>
            <a:endParaRPr b="1" i="0" sz="4400" u="none" cap="none" strike="noStrike">
              <a:solidFill>
                <a:srgbClr val="5FBB4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 txBox="1"/>
          <p:nvPr/>
        </p:nvSpPr>
        <p:spPr>
          <a:xfrm>
            <a:off x="527352" y="1604525"/>
            <a:ext cx="9256142" cy="972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4400"/>
              <a:buFont typeface="Roboto Black"/>
              <a:buNone/>
            </a:pPr>
            <a:r>
              <a:rPr b="1" i="0" lang="sl-SI" sz="4400" u="none" cap="none" strike="noStrike">
                <a:solidFill>
                  <a:srgbClr val="222731"/>
                </a:solidFill>
                <a:latin typeface="Roboto Black"/>
                <a:ea typeface="Roboto Black"/>
                <a:cs typeface="Roboto Black"/>
                <a:sym typeface="Roboto Black"/>
              </a:rPr>
              <a:t>TODAY vs </a:t>
            </a:r>
            <a:r>
              <a:rPr b="1" i="0" lang="sl-SI" sz="4400" u="none" cap="none" strike="noStrike">
                <a:solidFill>
                  <a:srgbClr val="5FBB46"/>
                </a:solidFill>
                <a:latin typeface="Roboto Black"/>
                <a:ea typeface="Roboto Black"/>
                <a:cs typeface="Roboto Black"/>
                <a:sym typeface="Roboto Black"/>
              </a:rPr>
              <a:t>TOMORROW</a:t>
            </a:r>
            <a:endParaRPr b="1" i="0" sz="4400" u="none" cap="none" strike="noStrike">
              <a:solidFill>
                <a:srgbClr val="5FBB4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64" name="Google Shape;26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754" y="857442"/>
            <a:ext cx="5996251" cy="599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9878" y="2219001"/>
            <a:ext cx="8792248" cy="4430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7155" y="3055897"/>
            <a:ext cx="3429000" cy="952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7"/>
          <p:cNvSpPr txBox="1"/>
          <p:nvPr/>
        </p:nvSpPr>
        <p:spPr>
          <a:xfrm>
            <a:off x="1561383" y="3481285"/>
            <a:ext cx="10420712" cy="1139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4000"/>
              <a:buFont typeface="Roboto Black"/>
              <a:buNone/>
            </a:pPr>
            <a:r>
              <a:rPr b="1" i="0" lang="sl-SI" sz="4000" u="none" cap="none" strike="noStrike">
                <a:solidFill>
                  <a:srgbClr val="222731"/>
                </a:solidFill>
                <a:latin typeface="Roboto Black"/>
                <a:ea typeface="Roboto Black"/>
                <a:cs typeface="Roboto Black"/>
                <a:sym typeface="Roboto Black"/>
              </a:rPr>
              <a:t>THANK YOU</a:t>
            </a:r>
            <a:r>
              <a:rPr b="1" i="0" lang="sl-SI" sz="4000" u="none" cap="none" strike="noStrike">
                <a:solidFill>
                  <a:srgbClr val="70AD47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b="1" i="0" lang="sl-SI" sz="4000" u="none" cap="none" strike="noStrike">
                <a:solidFill>
                  <a:srgbClr val="5FBB46"/>
                </a:solidFill>
                <a:latin typeface="Roboto Black"/>
                <a:ea typeface="Roboto Black"/>
                <a:cs typeface="Roboto Black"/>
                <a:sym typeface="Roboto Black"/>
              </a:rPr>
              <a:t>FOR YOUR ATTENTION</a:t>
            </a:r>
            <a:endParaRPr b="1" i="0" sz="4000" u="none" cap="none" strike="noStrike">
              <a:solidFill>
                <a:srgbClr val="5FBB4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72" name="Google Shape;272;p17"/>
          <p:cNvSpPr txBox="1"/>
          <p:nvPr/>
        </p:nvSpPr>
        <p:spPr>
          <a:xfrm>
            <a:off x="1604506" y="4076514"/>
            <a:ext cx="9256142" cy="5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800"/>
              <a:buFont typeface="Roboto"/>
              <a:buNone/>
            </a:pPr>
            <a:r>
              <a:rPr b="1" i="0" lang="sl-SI" sz="1800" u="none" cap="small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For more info go to: </a:t>
            </a:r>
            <a:r>
              <a:rPr b="1" i="0" lang="sl-SI" sz="1800" u="none" cap="small" strike="noStrike">
                <a:solidFill>
                  <a:srgbClr val="5FBB46"/>
                </a:solidFill>
                <a:latin typeface="Roboto"/>
                <a:ea typeface="Roboto"/>
                <a:cs typeface="Roboto"/>
                <a:sym typeface="Roboto"/>
              </a:rPr>
              <a:t>www.ngen-group.eu</a:t>
            </a:r>
            <a:endParaRPr b="1" i="0" sz="1800" u="none" cap="small" strike="noStrike">
              <a:solidFill>
                <a:srgbClr val="5FBB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" name="Google Shape;27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399996">
            <a:off x="8591546" y="0"/>
            <a:ext cx="36004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and grey logo&#10;&#10;Description automatically generated" id="274" name="Google Shape;27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7155" y="1959909"/>
            <a:ext cx="2301613" cy="966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/>
        </p:nvSpPr>
        <p:spPr>
          <a:xfrm>
            <a:off x="527352" y="1604525"/>
            <a:ext cx="9256142" cy="972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4400"/>
              <a:buFont typeface="Roboto Black"/>
              <a:buNone/>
            </a:pPr>
            <a:r>
              <a:rPr b="1" i="0" lang="sl-SI" sz="4400" u="none" cap="none" strike="noStrike">
                <a:solidFill>
                  <a:srgbClr val="222731"/>
                </a:solidFill>
                <a:latin typeface="Roboto Black"/>
                <a:ea typeface="Roboto Black"/>
                <a:cs typeface="Roboto Black"/>
                <a:sym typeface="Roboto Black"/>
              </a:rPr>
              <a:t>NGEN</a:t>
            </a:r>
            <a:r>
              <a:rPr b="1" i="0" lang="sl-SI" sz="4400" u="none" cap="none" strike="noStrike">
                <a:solidFill>
                  <a:srgbClr val="70AD47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b="1" i="0" lang="sl-SI" sz="4400" u="none" cap="none" strike="noStrike">
                <a:solidFill>
                  <a:srgbClr val="5FBB46"/>
                </a:solidFill>
                <a:latin typeface="Roboto Black"/>
                <a:ea typeface="Roboto Black"/>
                <a:cs typeface="Roboto Black"/>
                <a:sym typeface="Roboto Black"/>
              </a:rPr>
              <a:t>VISION</a:t>
            </a:r>
            <a:endParaRPr b="1" i="0" sz="4400" u="none" cap="none" strike="noStrike">
              <a:solidFill>
                <a:srgbClr val="5FBB4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1225149" y="2482413"/>
            <a:ext cx="4771092" cy="35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600"/>
              <a:buFont typeface="Arial"/>
              <a:buChar char="•"/>
            </a:pPr>
            <a:r>
              <a:rPr b="1" i="0" lang="sl-SI" sz="16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Full digitalisation of energetics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600"/>
              <a:buFont typeface="Arial"/>
              <a:buChar char="•"/>
            </a:pPr>
            <a:r>
              <a:rPr b="1" i="0" lang="sl-SI" sz="16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Decentralisation of European energy system</a:t>
            </a:r>
            <a:endParaRPr b="1" i="0" sz="1600" u="none" cap="none" strike="noStrike">
              <a:solidFill>
                <a:srgbClr val="22273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754" y="857442"/>
            <a:ext cx="5996251" cy="599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2953" y="2336721"/>
            <a:ext cx="6541699" cy="33705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1225149" y="3323697"/>
            <a:ext cx="4771092" cy="1929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600"/>
              <a:buFont typeface="Arial"/>
              <a:buChar char="•"/>
            </a:pPr>
            <a:r>
              <a:rPr b="1" i="0" lang="sl-SI" sz="16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Linking energy producers, distributors, transmission system and consumers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600"/>
              <a:buFont typeface="Arial"/>
              <a:buChar char="•"/>
            </a:pPr>
            <a:r>
              <a:rPr b="1" i="0" lang="sl-SI" sz="16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Consumption optimisation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600"/>
              <a:buFont typeface="Arial"/>
              <a:buChar char="•"/>
            </a:pPr>
            <a:r>
              <a:rPr b="1" i="0" lang="sl-SI" sz="16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Increasing energy independancy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600"/>
              <a:buFont typeface="Arial"/>
              <a:buChar char="•"/>
            </a:pPr>
            <a:r>
              <a:rPr b="1" i="0" lang="sl-SI" sz="16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Carbon footprint reduction</a:t>
            </a:r>
            <a:endParaRPr b="1" i="0" sz="1600" u="none" cap="none" strike="noStrike">
              <a:solidFill>
                <a:srgbClr val="22273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/>
        </p:nvSpPr>
        <p:spPr>
          <a:xfrm>
            <a:off x="797384" y="1427241"/>
            <a:ext cx="3146852" cy="1897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3600"/>
              <a:buFont typeface="Roboto Black"/>
              <a:buNone/>
            </a:pPr>
            <a:r>
              <a:rPr b="1" i="0" lang="sl-SI" sz="3600" u="none" cap="none" strike="noStrike">
                <a:solidFill>
                  <a:srgbClr val="222731"/>
                </a:solidFill>
                <a:latin typeface="Roboto Black"/>
                <a:ea typeface="Roboto Black"/>
                <a:cs typeface="Roboto Black"/>
                <a:sym typeface="Roboto Black"/>
              </a:rPr>
              <a:t>Start of construction</a:t>
            </a:r>
            <a:r>
              <a:rPr b="1" i="0" lang="sl-SI" sz="3600" u="none" cap="none" strike="noStrike">
                <a:solidFill>
                  <a:srgbClr val="70AD47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b="1" i="0" lang="sl-SI" sz="3600" u="none" cap="none" strike="noStrike">
                <a:solidFill>
                  <a:srgbClr val="5FBB46"/>
                </a:solidFill>
                <a:latin typeface="Roboto Black"/>
                <a:ea typeface="Roboto Black"/>
                <a:cs typeface="Roboto Black"/>
                <a:sym typeface="Roboto Black"/>
              </a:rPr>
              <a:t>2024/25/26</a:t>
            </a:r>
            <a:endParaRPr b="1" i="0" sz="3600" u="none" cap="none" strike="noStrike">
              <a:solidFill>
                <a:srgbClr val="5FBB4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7142" y="-1170"/>
            <a:ext cx="6854854" cy="6854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3"/>
          <p:cNvGrpSpPr/>
          <p:nvPr/>
        </p:nvGrpSpPr>
        <p:grpSpPr>
          <a:xfrm>
            <a:off x="63784" y="1314131"/>
            <a:ext cx="5503654" cy="5503654"/>
            <a:chOff x="63784" y="1314131"/>
            <a:chExt cx="5503654" cy="5503654"/>
          </a:xfrm>
        </p:grpSpPr>
        <p:pic>
          <p:nvPicPr>
            <p:cNvPr id="103" name="Google Shape;103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784" y="1314131"/>
              <a:ext cx="5503654" cy="55036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3"/>
            <p:cNvSpPr txBox="1"/>
            <p:nvPr/>
          </p:nvSpPr>
          <p:spPr>
            <a:xfrm>
              <a:off x="1888862" y="3209828"/>
              <a:ext cx="3250106" cy="864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731"/>
                </a:buClr>
                <a:buSzPts val="1200"/>
                <a:buFont typeface="Roboto"/>
                <a:buNone/>
              </a:pPr>
              <a:r>
                <a:rPr b="1" i="0" lang="sl-SI" sz="1200" u="none" cap="none" strike="noStrike">
                  <a:solidFill>
                    <a:srgbClr val="222731"/>
                  </a:solidFill>
                  <a:latin typeface="Roboto"/>
                  <a:ea typeface="Roboto"/>
                  <a:cs typeface="Roboto"/>
                  <a:sym typeface="Roboto"/>
                </a:rPr>
                <a:t>    Expected start of construction</a:t>
              </a:r>
              <a:endParaRPr b="1" i="0" sz="12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p3"/>
            <p:cNvSpPr txBox="1"/>
            <p:nvPr/>
          </p:nvSpPr>
          <p:spPr>
            <a:xfrm>
              <a:off x="2096916" y="3548924"/>
              <a:ext cx="1619621" cy="877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BB46"/>
                </a:buClr>
                <a:buSzPts val="6000"/>
                <a:buFont typeface="Roboto Black"/>
                <a:buNone/>
              </a:pPr>
              <a:r>
                <a:rPr b="1" i="0" lang="sl-SI" sz="6000" u="none" cap="none" strike="noStrike">
                  <a:solidFill>
                    <a:srgbClr val="5FBB46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1,6</a:t>
              </a:r>
              <a:endParaRPr b="1" i="0" sz="6000" u="none" cap="none" strike="noStrike">
                <a:solidFill>
                  <a:srgbClr val="5FBB46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  <p:sp>
          <p:nvSpPr>
            <p:cNvPr id="106" name="Google Shape;106;p3"/>
            <p:cNvSpPr txBox="1"/>
            <p:nvPr/>
          </p:nvSpPr>
          <p:spPr>
            <a:xfrm>
              <a:off x="947405" y="4344333"/>
              <a:ext cx="3194118" cy="587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None/>
              </a:pPr>
              <a:r>
                <a:rPr b="0" i="0" lang="sl-SI" sz="1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  GWh of build systems until 2026</a:t>
              </a:r>
              <a:endParaRPr/>
            </a:p>
          </p:txBody>
        </p:sp>
      </p:grpSp>
      <p:pic>
        <p:nvPicPr>
          <p:cNvPr descr="Slika, ki vsebuje besede zemljevid&#10;&#10;Opis je samodejno ustvarjen s srednjo stopnjo zanesljivosti" id="107" name="Google Shape;10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35395" y="461506"/>
            <a:ext cx="10921536" cy="614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/>
        </p:nvSpPr>
        <p:spPr>
          <a:xfrm>
            <a:off x="797393" y="1427241"/>
            <a:ext cx="3339352" cy="216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3600"/>
              <a:buFont typeface="Roboto Black"/>
              <a:buNone/>
            </a:pPr>
            <a:r>
              <a:rPr b="1" i="0" lang="sl-SI" sz="3600" u="none" cap="none" strike="noStrike">
                <a:solidFill>
                  <a:srgbClr val="222731"/>
                </a:solidFill>
                <a:latin typeface="Roboto Black"/>
                <a:ea typeface="Roboto Black"/>
                <a:cs typeface="Roboto Black"/>
                <a:sym typeface="Roboto Black"/>
              </a:rPr>
              <a:t>Projects development </a:t>
            </a:r>
            <a:r>
              <a:rPr b="1" i="0" lang="sl-SI" sz="3600" u="none" cap="none" strike="noStrike">
                <a:solidFill>
                  <a:srgbClr val="70AD47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b="1" i="0" lang="sl-SI" sz="3600" u="none" cap="none" strike="noStrike">
                <a:solidFill>
                  <a:srgbClr val="5FBB46"/>
                </a:solidFill>
                <a:latin typeface="Roboto Black"/>
                <a:ea typeface="Roboto Black"/>
                <a:cs typeface="Roboto Black"/>
                <a:sym typeface="Roboto Black"/>
              </a:rPr>
              <a:t>by country</a:t>
            </a:r>
            <a:endParaRPr b="1" i="0" sz="3600" u="none" cap="none" strike="noStrike">
              <a:solidFill>
                <a:srgbClr val="5FBB4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7142" y="-1170"/>
            <a:ext cx="6854854" cy="6854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4"/>
          <p:cNvGrpSpPr/>
          <p:nvPr/>
        </p:nvGrpSpPr>
        <p:grpSpPr>
          <a:xfrm>
            <a:off x="3269546" y="-675842"/>
            <a:ext cx="5503654" cy="5503654"/>
            <a:chOff x="3269546" y="-675842"/>
            <a:chExt cx="5503654" cy="5503654"/>
          </a:xfrm>
        </p:grpSpPr>
        <p:pic>
          <p:nvPicPr>
            <p:cNvPr id="115" name="Google Shape;115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69546" y="-675842"/>
              <a:ext cx="5503654" cy="55036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4"/>
            <p:cNvSpPr txBox="1"/>
            <p:nvPr/>
          </p:nvSpPr>
          <p:spPr>
            <a:xfrm>
              <a:off x="5164293" y="1610679"/>
              <a:ext cx="2408502" cy="8806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BB46"/>
                </a:buClr>
                <a:buSzPts val="5400"/>
                <a:buFont typeface="Roboto Black"/>
                <a:buNone/>
              </a:pPr>
              <a:r>
                <a:rPr b="1" i="0" lang="sl-SI" sz="5400" u="none" cap="none" strike="noStrike">
                  <a:solidFill>
                    <a:srgbClr val="5FBB46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11,5</a:t>
              </a:r>
              <a:endParaRPr b="1" i="0" sz="5400" u="none" cap="none" strike="noStrike">
                <a:solidFill>
                  <a:srgbClr val="5FBB46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  <p:sp>
          <p:nvSpPr>
            <p:cNvPr id="117" name="Google Shape;117;p4"/>
            <p:cNvSpPr txBox="1"/>
            <p:nvPr/>
          </p:nvSpPr>
          <p:spPr>
            <a:xfrm>
              <a:off x="4499232" y="2324615"/>
              <a:ext cx="2220876" cy="598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None/>
              </a:pPr>
              <a:r>
                <a:rPr b="0" i="0" lang="sl-SI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GWh of leads in 8 countries</a:t>
              </a:r>
              <a:endParaRPr/>
            </a:p>
          </p:txBody>
        </p:sp>
      </p:grpSp>
      <p:grpSp>
        <p:nvGrpSpPr>
          <p:cNvPr id="118" name="Google Shape;118;p4"/>
          <p:cNvGrpSpPr/>
          <p:nvPr/>
        </p:nvGrpSpPr>
        <p:grpSpPr>
          <a:xfrm>
            <a:off x="778712" y="3200738"/>
            <a:ext cx="4606573" cy="2949131"/>
            <a:chOff x="778712" y="3200738"/>
            <a:chExt cx="4606573" cy="2949131"/>
          </a:xfrm>
        </p:grpSpPr>
        <p:grpSp>
          <p:nvGrpSpPr>
            <p:cNvPr id="119" name="Google Shape;119;p4"/>
            <p:cNvGrpSpPr/>
            <p:nvPr/>
          </p:nvGrpSpPr>
          <p:grpSpPr>
            <a:xfrm>
              <a:off x="778712" y="5764386"/>
              <a:ext cx="4606573" cy="385483"/>
              <a:chOff x="778712" y="5764386"/>
              <a:chExt cx="4606573" cy="385483"/>
            </a:xfrm>
          </p:grpSpPr>
          <p:sp>
            <p:nvSpPr>
              <p:cNvPr id="120" name="Google Shape;120;p4"/>
              <p:cNvSpPr txBox="1"/>
              <p:nvPr/>
            </p:nvSpPr>
            <p:spPr>
              <a:xfrm>
                <a:off x="3096487" y="5764386"/>
                <a:ext cx="686769" cy="385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1" anchor="t" bIns="45700" lIns="0" spcFirstLastPara="1" rIns="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731"/>
                  </a:buClr>
                  <a:buSzPts val="1000"/>
                  <a:buFont typeface="Roboto"/>
                  <a:buNone/>
                </a:pPr>
                <a:r>
                  <a:rPr b="1" i="0" lang="sl-SI" sz="1000" u="none" cap="none" strike="noStrike">
                    <a:solidFill>
                      <a:srgbClr val="222731"/>
                    </a:solidFill>
                    <a:latin typeface="Roboto"/>
                    <a:ea typeface="Roboto"/>
                    <a:cs typeface="Roboto"/>
                    <a:sym typeface="Roboto"/>
                  </a:rPr>
                  <a:t>Portugal</a:t>
                </a:r>
                <a:endParaRPr b="1" i="0" sz="1000" u="none" cap="none" strike="noStrike">
                  <a:solidFill>
                    <a:srgbClr val="22273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1" name="Google Shape;121;p4"/>
              <p:cNvSpPr txBox="1"/>
              <p:nvPr/>
            </p:nvSpPr>
            <p:spPr>
              <a:xfrm>
                <a:off x="3923635" y="5764386"/>
                <a:ext cx="640665" cy="385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1" anchor="t" bIns="45700" lIns="0" spcFirstLastPara="1" rIns="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731"/>
                  </a:buClr>
                  <a:buSzPts val="1000"/>
                  <a:buFont typeface="Roboto"/>
                  <a:buNone/>
                </a:pPr>
                <a:r>
                  <a:rPr b="1" i="0" lang="sl-SI" sz="1000" u="none" cap="none" strike="noStrike">
                    <a:solidFill>
                      <a:srgbClr val="222731"/>
                    </a:solidFill>
                    <a:latin typeface="Roboto"/>
                    <a:ea typeface="Roboto"/>
                    <a:cs typeface="Roboto"/>
                    <a:sym typeface="Roboto"/>
                  </a:rPr>
                  <a:t>Poland</a:t>
                </a:r>
                <a:endParaRPr b="1" i="0" sz="1000" u="none" cap="none" strike="noStrike">
                  <a:solidFill>
                    <a:srgbClr val="22273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2" name="Google Shape;122;p4"/>
              <p:cNvSpPr txBox="1"/>
              <p:nvPr/>
            </p:nvSpPr>
            <p:spPr>
              <a:xfrm>
                <a:off x="4700875" y="5764386"/>
                <a:ext cx="684410" cy="385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1" anchor="t" bIns="45700" lIns="0" spcFirstLastPara="1" rIns="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731"/>
                  </a:buClr>
                  <a:buSzPts val="1000"/>
                  <a:buFont typeface="Roboto"/>
                  <a:buNone/>
                </a:pPr>
                <a:r>
                  <a:rPr b="1" i="0" lang="sl-SI" sz="1000" u="none" cap="none" strike="noStrike">
                    <a:solidFill>
                      <a:srgbClr val="222731"/>
                    </a:solidFill>
                    <a:latin typeface="Roboto"/>
                    <a:ea typeface="Roboto"/>
                    <a:cs typeface="Roboto"/>
                    <a:sym typeface="Roboto"/>
                  </a:rPr>
                  <a:t>Germany</a:t>
                </a:r>
                <a:endParaRPr b="1" i="0" sz="1000" u="none" cap="none" strike="noStrike">
                  <a:solidFill>
                    <a:srgbClr val="22273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3" name="Google Shape;123;p4"/>
              <p:cNvSpPr txBox="1"/>
              <p:nvPr/>
            </p:nvSpPr>
            <p:spPr>
              <a:xfrm>
                <a:off x="778712" y="5764386"/>
                <a:ext cx="628521" cy="385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1" anchor="t" bIns="45700" lIns="0" spcFirstLastPara="1" rIns="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731"/>
                  </a:buClr>
                  <a:buSzPts val="1000"/>
                  <a:buFont typeface="Roboto"/>
                  <a:buNone/>
                </a:pPr>
                <a:r>
                  <a:rPr b="1" i="0" lang="sl-SI" sz="1000" u="none" cap="none" strike="noStrike">
                    <a:solidFill>
                      <a:srgbClr val="222731"/>
                    </a:solidFill>
                    <a:latin typeface="Roboto"/>
                    <a:ea typeface="Roboto"/>
                    <a:cs typeface="Roboto"/>
                    <a:sym typeface="Roboto"/>
                  </a:rPr>
                  <a:t>Slovenia</a:t>
                </a:r>
                <a:endParaRPr b="1" i="0" sz="1000" u="none" cap="none" strike="noStrike">
                  <a:solidFill>
                    <a:srgbClr val="22273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4" name="Google Shape;124;p4"/>
              <p:cNvSpPr txBox="1"/>
              <p:nvPr/>
            </p:nvSpPr>
            <p:spPr>
              <a:xfrm>
                <a:off x="1548143" y="5764386"/>
                <a:ext cx="665006" cy="385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1" anchor="t" bIns="45700" lIns="0" spcFirstLastPara="1" rIns="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731"/>
                  </a:buClr>
                  <a:buSzPts val="1000"/>
                  <a:buFont typeface="Roboto"/>
                  <a:buNone/>
                </a:pPr>
                <a:r>
                  <a:rPr b="1" i="0" lang="sl-SI" sz="1000" u="none" cap="none" strike="noStrike">
                    <a:solidFill>
                      <a:srgbClr val="222731"/>
                    </a:solidFill>
                    <a:latin typeface="Roboto"/>
                    <a:ea typeface="Roboto"/>
                    <a:cs typeface="Roboto"/>
                    <a:sym typeface="Roboto"/>
                  </a:rPr>
                  <a:t>Austria</a:t>
                </a:r>
                <a:endParaRPr b="1" i="0" sz="1000" u="none" cap="none" strike="noStrike">
                  <a:solidFill>
                    <a:srgbClr val="22273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5" name="Google Shape;125;p4"/>
              <p:cNvSpPr txBox="1"/>
              <p:nvPr/>
            </p:nvSpPr>
            <p:spPr>
              <a:xfrm>
                <a:off x="2354058" y="5764386"/>
                <a:ext cx="602050" cy="385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1" anchor="t" bIns="45700" lIns="0" spcFirstLastPara="1" rIns="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731"/>
                  </a:buClr>
                  <a:buSzPts val="1000"/>
                  <a:buFont typeface="Roboto"/>
                  <a:buNone/>
                </a:pPr>
                <a:r>
                  <a:rPr b="1" i="0" lang="sl-SI" sz="1000" u="none" cap="none" strike="noStrike">
                    <a:solidFill>
                      <a:srgbClr val="222731"/>
                    </a:solidFill>
                    <a:latin typeface="Roboto"/>
                    <a:ea typeface="Roboto"/>
                    <a:cs typeface="Roboto"/>
                    <a:sym typeface="Roboto"/>
                  </a:rPr>
                  <a:t>Croatia</a:t>
                </a:r>
                <a:endParaRPr b="1" i="0" sz="1000" u="none" cap="none" strike="noStrike">
                  <a:solidFill>
                    <a:srgbClr val="22273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6" name="Google Shape;126;p4"/>
            <p:cNvSpPr/>
            <p:nvPr/>
          </p:nvSpPr>
          <p:spPr>
            <a:xfrm>
              <a:off x="842848" y="4081552"/>
              <a:ext cx="542906" cy="100799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None/>
              </a:pPr>
              <a:r>
                <a:rPr b="1" i="0" lang="sl-SI" sz="9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280</a:t>
              </a:r>
              <a:endParaRPr b="1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42848" y="5197156"/>
              <a:ext cx="542906" cy="457200"/>
            </a:xfrm>
            <a:prstGeom prst="rect">
              <a:avLst/>
            </a:prstGeom>
            <a:solidFill>
              <a:srgbClr val="B4DE86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731"/>
                </a:buClr>
                <a:buSzPts val="900"/>
                <a:buFont typeface="Roboto"/>
                <a:buNone/>
              </a:pPr>
              <a:r>
                <a:rPr b="1" i="0" lang="sl-SI" sz="900" u="none" cap="none" strike="noStrike">
                  <a:solidFill>
                    <a:srgbClr val="222731"/>
                  </a:solidFill>
                  <a:latin typeface="Roboto"/>
                  <a:ea typeface="Roboto"/>
                  <a:cs typeface="Roboto"/>
                  <a:sym typeface="Roboto"/>
                </a:rPr>
                <a:t>108</a:t>
              </a:r>
              <a:endParaRPr b="1" i="0" sz="9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47283" y="5135444"/>
              <a:ext cx="542906" cy="21598"/>
            </a:xfrm>
            <a:prstGeom prst="rect">
              <a:avLst/>
            </a:prstGeom>
            <a:solidFill>
              <a:srgbClr val="7D8B8B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731"/>
                </a:buClr>
                <a:buSzPts val="900"/>
                <a:buFont typeface="Roboto"/>
                <a:buNone/>
              </a:pPr>
              <a:r>
                <a:rPr b="1" i="0" lang="sl-SI" sz="900" u="none" cap="none" strike="noStrike">
                  <a:solidFill>
                    <a:srgbClr val="222731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i="0" sz="9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1619768" y="4732248"/>
              <a:ext cx="542906" cy="806400"/>
            </a:xfrm>
            <a:prstGeom prst="rect">
              <a:avLst/>
            </a:prstGeom>
            <a:solidFill>
              <a:srgbClr val="5FBB46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731"/>
                </a:buClr>
                <a:buSzPts val="900"/>
                <a:buFont typeface="Roboto"/>
                <a:buNone/>
              </a:pPr>
              <a:r>
                <a:rPr b="1" i="0" lang="sl-SI" sz="900" u="none" cap="none" strike="noStrike">
                  <a:solidFill>
                    <a:srgbClr val="222731"/>
                  </a:solidFill>
                  <a:latin typeface="Roboto"/>
                  <a:ea typeface="Roboto"/>
                  <a:cs typeface="Roboto"/>
                  <a:sym typeface="Roboto"/>
                </a:rPr>
                <a:t>224</a:t>
              </a:r>
              <a:endParaRPr b="1" i="0" sz="9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1619768" y="5593659"/>
              <a:ext cx="542906" cy="71999"/>
            </a:xfrm>
            <a:prstGeom prst="rect">
              <a:avLst/>
            </a:prstGeom>
            <a:solidFill>
              <a:srgbClr val="B4DE86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731"/>
                </a:buClr>
                <a:buSzPts val="900"/>
                <a:buFont typeface="Roboto"/>
                <a:buNone/>
              </a:pPr>
              <a:r>
                <a:rPr b="1" i="0" lang="sl-SI" sz="900" u="none" cap="none" strike="noStrike">
                  <a:solidFill>
                    <a:srgbClr val="222731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b="1" i="0" sz="9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2397812" y="5250649"/>
              <a:ext cx="542906" cy="28799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None/>
              </a:pPr>
              <a:r>
                <a:rPr b="1" i="0" lang="sl-SI" sz="9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endParaRPr b="1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2397812" y="4922654"/>
              <a:ext cx="542906" cy="280803"/>
            </a:xfrm>
            <a:prstGeom prst="rect">
              <a:avLst/>
            </a:prstGeom>
            <a:solidFill>
              <a:srgbClr val="5FBB46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731"/>
                </a:buClr>
                <a:buSzPts val="900"/>
                <a:buFont typeface="Roboto"/>
                <a:buNone/>
              </a:pPr>
              <a:r>
                <a:rPr b="1" i="0" lang="sl-SI" sz="900" u="none" cap="none" strike="noStrike">
                  <a:solidFill>
                    <a:srgbClr val="222731"/>
                  </a:solidFill>
                  <a:latin typeface="Roboto"/>
                  <a:ea typeface="Roboto"/>
                  <a:cs typeface="Roboto"/>
                  <a:sym typeface="Roboto"/>
                </a:rPr>
                <a:t>78</a:t>
              </a:r>
              <a:endParaRPr b="1" i="0" sz="9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402247" y="5586161"/>
              <a:ext cx="542906" cy="71999"/>
            </a:xfrm>
            <a:prstGeom prst="rect">
              <a:avLst/>
            </a:prstGeom>
            <a:solidFill>
              <a:srgbClr val="7D8B8B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731"/>
                </a:buClr>
                <a:buSzPts val="900"/>
                <a:buFont typeface="Roboto"/>
                <a:buNone/>
              </a:pPr>
              <a:r>
                <a:rPr b="1" i="0" lang="sl-SI" sz="900" u="none" cap="none" strike="noStrike">
                  <a:solidFill>
                    <a:srgbClr val="222731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b="1" i="0" sz="9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3174732" y="5243590"/>
              <a:ext cx="542906" cy="403195"/>
            </a:xfrm>
            <a:prstGeom prst="rect">
              <a:avLst/>
            </a:prstGeom>
            <a:solidFill>
              <a:srgbClr val="5FBB46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731"/>
                </a:buClr>
                <a:buSzPts val="900"/>
                <a:buFont typeface="Roboto"/>
                <a:buNone/>
              </a:pPr>
              <a:r>
                <a:rPr b="1" i="0" lang="sl-SI" sz="900" u="none" cap="none" strike="noStrike">
                  <a:solidFill>
                    <a:srgbClr val="222731"/>
                  </a:solidFill>
                  <a:latin typeface="Roboto"/>
                  <a:ea typeface="Roboto"/>
                  <a:cs typeface="Roboto"/>
                  <a:sym typeface="Roboto"/>
                </a:rPr>
                <a:t>112</a:t>
              </a:r>
              <a:endParaRPr b="1" i="0" sz="9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3959233" y="3200738"/>
              <a:ext cx="542906" cy="2448004"/>
            </a:xfrm>
            <a:prstGeom prst="rect">
              <a:avLst/>
            </a:prstGeom>
            <a:solidFill>
              <a:srgbClr val="5FBB46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731"/>
                </a:buClr>
                <a:buSzPts val="900"/>
                <a:buFont typeface="Roboto"/>
                <a:buNone/>
              </a:pPr>
              <a:r>
                <a:rPr b="1" i="0" lang="sl-SI" sz="900" u="none" cap="none" strike="noStrike">
                  <a:solidFill>
                    <a:srgbClr val="222731"/>
                  </a:solidFill>
                  <a:latin typeface="Roboto"/>
                  <a:ea typeface="Roboto"/>
                  <a:cs typeface="Roboto"/>
                  <a:sym typeface="Roboto"/>
                </a:rPr>
                <a:t>680</a:t>
              </a:r>
              <a:endParaRPr b="1" i="0" sz="9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4736153" y="4922654"/>
              <a:ext cx="542906" cy="719998"/>
            </a:xfrm>
            <a:prstGeom prst="rect">
              <a:avLst/>
            </a:prstGeom>
            <a:solidFill>
              <a:srgbClr val="5FBB46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731"/>
                </a:buClr>
                <a:buSzPts val="900"/>
                <a:buFont typeface="Roboto"/>
                <a:buNone/>
              </a:pPr>
              <a:r>
                <a:rPr b="1" i="0" lang="sl-SI" sz="900" u="none" cap="none" strike="noStrike">
                  <a:solidFill>
                    <a:srgbClr val="222731"/>
                  </a:solidFill>
                  <a:latin typeface="Roboto"/>
                  <a:ea typeface="Roboto"/>
                  <a:cs typeface="Roboto"/>
                  <a:sym typeface="Roboto"/>
                </a:rPr>
                <a:t>200</a:t>
              </a:r>
              <a:endParaRPr b="1" i="0" sz="9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descr="A map of europe with green and white continents&#10;&#10;Description automatically generated" id="137" name="Google Shape;13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9089" y="1799335"/>
            <a:ext cx="9109700" cy="512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527352" y="1604525"/>
            <a:ext cx="9256142" cy="972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4400"/>
              <a:buFont typeface="Roboto Black"/>
              <a:buNone/>
            </a:pPr>
            <a:r>
              <a:rPr b="1" i="0" lang="sl-SI" sz="4400" u="none" cap="none" strike="noStrike">
                <a:solidFill>
                  <a:srgbClr val="222731"/>
                </a:solidFill>
                <a:latin typeface="Roboto Black"/>
                <a:ea typeface="Roboto Black"/>
                <a:cs typeface="Roboto Black"/>
                <a:sym typeface="Roboto Black"/>
              </a:rPr>
              <a:t>What</a:t>
            </a:r>
            <a:r>
              <a:rPr b="1" i="0" lang="sl-SI" sz="4400" u="none" cap="none" strike="noStrike">
                <a:solidFill>
                  <a:srgbClr val="70AD47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b="1" i="0" lang="sl-SI" sz="4400" u="none" cap="none" strike="noStrike">
                <a:solidFill>
                  <a:srgbClr val="5FBB46"/>
                </a:solidFill>
                <a:latin typeface="Roboto Black"/>
                <a:ea typeface="Roboto Black"/>
                <a:cs typeface="Roboto Black"/>
                <a:sym typeface="Roboto Black"/>
              </a:rPr>
              <a:t>We do?</a:t>
            </a:r>
            <a:endParaRPr b="1" i="0" sz="4400" u="none" cap="none" strike="noStrike">
              <a:solidFill>
                <a:srgbClr val="5FBB4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225149" y="2482413"/>
            <a:ext cx="5227405" cy="485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600"/>
              <a:buFont typeface="Roboto"/>
              <a:buNone/>
            </a:pPr>
            <a:r>
              <a:rPr b="1" i="0" lang="sl-SI" sz="16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TSO</a:t>
            </a:r>
            <a:endParaRPr b="1" i="0" sz="1600" u="none" cap="none" strike="noStrike">
              <a:solidFill>
                <a:srgbClr val="22273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754" y="857442"/>
            <a:ext cx="5996251" cy="599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"/>
          <p:cNvSpPr txBox="1"/>
          <p:nvPr/>
        </p:nvSpPr>
        <p:spPr>
          <a:xfrm>
            <a:off x="1225149" y="2937263"/>
            <a:ext cx="7082082" cy="1367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Arial"/>
              <a:buChar char="•"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Ancillary services</a:t>
            </a:r>
            <a:endParaRPr/>
          </a:p>
          <a:p>
            <a:pPr indent="-285750" lvl="0" marL="63024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Arial"/>
              <a:buChar char="•"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aFRR </a:t>
            </a:r>
            <a:endParaRPr/>
          </a:p>
          <a:p>
            <a:pPr indent="-285750" lvl="0" marL="63024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Arial"/>
              <a:buChar char="•"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mFRR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Arial"/>
              <a:buChar char="•"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Providing capacity/power</a:t>
            </a:r>
            <a:endParaRPr/>
          </a:p>
        </p:txBody>
      </p:sp>
      <p:pic>
        <p:nvPicPr>
          <p:cNvPr id="146" name="Google Shape;146;p5"/>
          <p:cNvPicPr preferRelativeResize="0"/>
          <p:nvPr/>
        </p:nvPicPr>
        <p:blipFill rotWithShape="1">
          <a:blip r:embed="rId4">
            <a:alphaModFix/>
          </a:blip>
          <a:srcRect b="24476" l="0" r="0" t="0"/>
          <a:stretch/>
        </p:blipFill>
        <p:spPr>
          <a:xfrm>
            <a:off x="4181386" y="1097325"/>
            <a:ext cx="8353885" cy="565017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 txBox="1"/>
          <p:nvPr/>
        </p:nvSpPr>
        <p:spPr>
          <a:xfrm>
            <a:off x="4536658" y="2482413"/>
            <a:ext cx="5227405" cy="485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600"/>
              <a:buFont typeface="Roboto"/>
              <a:buNone/>
            </a:pPr>
            <a:r>
              <a:rPr b="1" i="0" lang="sl-SI" sz="16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Electricity producers from renewables</a:t>
            </a: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4536658" y="2937263"/>
            <a:ext cx="7082082" cy="1367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Arial"/>
              <a:buChar char="•"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Production shifting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Arial"/>
              <a:buChar char="•"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Balancing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Arial"/>
              <a:buChar char="•"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Providing services to TSO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Arial"/>
              <a:buChar char="•"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Additional installation power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 txBox="1"/>
          <p:nvPr/>
        </p:nvSpPr>
        <p:spPr>
          <a:xfrm>
            <a:off x="527352" y="1604525"/>
            <a:ext cx="9256142" cy="972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4400"/>
              <a:buFont typeface="Roboto Black"/>
              <a:buNone/>
            </a:pPr>
            <a:r>
              <a:rPr b="1" i="0" lang="sl-SI" sz="4400" u="none" cap="none" strike="noStrike">
                <a:solidFill>
                  <a:srgbClr val="222731"/>
                </a:solidFill>
                <a:latin typeface="Roboto Black"/>
                <a:ea typeface="Roboto Black"/>
                <a:cs typeface="Roboto Black"/>
                <a:sym typeface="Roboto Black"/>
              </a:rPr>
              <a:t>What</a:t>
            </a:r>
            <a:r>
              <a:rPr b="1" i="0" lang="sl-SI" sz="4400" u="none" cap="none" strike="noStrike">
                <a:solidFill>
                  <a:srgbClr val="70AD47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b="1" i="0" lang="sl-SI" sz="4400" u="none" cap="none" strike="noStrike">
                <a:solidFill>
                  <a:srgbClr val="5FBB46"/>
                </a:solidFill>
                <a:latin typeface="Roboto Black"/>
                <a:ea typeface="Roboto Black"/>
                <a:cs typeface="Roboto Black"/>
                <a:sym typeface="Roboto Black"/>
              </a:rPr>
              <a:t>We do?</a:t>
            </a:r>
            <a:endParaRPr b="1" i="0" sz="4400" u="none" cap="none" strike="noStrike">
              <a:solidFill>
                <a:srgbClr val="5FBB4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4" name="Google Shape;154;p6"/>
          <p:cNvSpPr txBox="1"/>
          <p:nvPr/>
        </p:nvSpPr>
        <p:spPr>
          <a:xfrm>
            <a:off x="1225149" y="2482413"/>
            <a:ext cx="3220498" cy="454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600"/>
              <a:buFont typeface="Roboto"/>
              <a:buNone/>
            </a:pPr>
            <a:r>
              <a:rPr b="1" i="0" lang="sl-SI" sz="16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B2B, Industrial sector</a:t>
            </a:r>
            <a:endParaRPr b="1" i="0" sz="1600" u="none" cap="none" strike="noStrike">
              <a:solidFill>
                <a:srgbClr val="22273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754" y="857442"/>
            <a:ext cx="5996251" cy="599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 txBox="1"/>
          <p:nvPr/>
        </p:nvSpPr>
        <p:spPr>
          <a:xfrm>
            <a:off x="1225149" y="2937263"/>
            <a:ext cx="3918304" cy="1719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Arial"/>
              <a:buChar char="•"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Peak shaving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Arial"/>
              <a:buChar char="•"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Load shifting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Arial"/>
              <a:buChar char="•"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Backup power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Arial"/>
              <a:buChar char="•"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Using dynamic prices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Arial"/>
              <a:buChar char="•"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Demand-response</a:t>
            </a:r>
            <a:endParaRPr/>
          </a:p>
        </p:txBody>
      </p:sp>
      <p:sp>
        <p:nvSpPr>
          <p:cNvPr id="157" name="Google Shape;157;p6"/>
          <p:cNvSpPr txBox="1"/>
          <p:nvPr/>
        </p:nvSpPr>
        <p:spPr>
          <a:xfrm>
            <a:off x="1225149" y="4117707"/>
            <a:ext cx="5227405" cy="485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600"/>
              <a:buFont typeface="Roboto"/>
              <a:buNone/>
            </a:pPr>
            <a:r>
              <a:rPr b="1" i="0" lang="sl-SI" sz="16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Households</a:t>
            </a:r>
            <a:endParaRPr/>
          </a:p>
        </p:txBody>
      </p:sp>
      <p:sp>
        <p:nvSpPr>
          <p:cNvPr id="158" name="Google Shape;158;p6"/>
          <p:cNvSpPr txBox="1"/>
          <p:nvPr/>
        </p:nvSpPr>
        <p:spPr>
          <a:xfrm>
            <a:off x="1225149" y="4572557"/>
            <a:ext cx="2795796" cy="1617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Arial"/>
              <a:buChar char="•"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Self-sufficient system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Arial"/>
              <a:buChar char="•"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Peak shaving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Arial"/>
              <a:buChar char="•"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Load shifting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Arial"/>
              <a:buChar char="•"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Backup power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Arial"/>
              <a:buChar char="•"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Using dynamic prices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Arial"/>
              <a:buChar char="•"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Demand-response</a:t>
            </a:r>
            <a:endParaRPr/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5334" y="1146127"/>
            <a:ext cx="6895956" cy="364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64033">
            <a:off x="3245032" y="2884310"/>
            <a:ext cx="7618826" cy="4024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13">
            <a:off x="-9016" y="3035845"/>
            <a:ext cx="3822182" cy="382218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 txBox="1"/>
          <p:nvPr/>
        </p:nvSpPr>
        <p:spPr>
          <a:xfrm>
            <a:off x="500935" y="1259092"/>
            <a:ext cx="10957941" cy="59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2800"/>
              <a:buFont typeface="Roboto Black"/>
              <a:buNone/>
            </a:pPr>
            <a:r>
              <a:rPr b="1" i="0" lang="sl-SI" sz="2800" u="none" cap="none" strike="noStrike">
                <a:solidFill>
                  <a:srgbClr val="222731"/>
                </a:solidFill>
                <a:latin typeface="Roboto Black"/>
                <a:ea typeface="Roboto Black"/>
                <a:cs typeface="Roboto Black"/>
                <a:sym typeface="Roboto Black"/>
              </a:rPr>
              <a:t>Consumption</a:t>
            </a:r>
            <a:r>
              <a:rPr b="1" i="0" lang="sl-SI" sz="2800" u="none" cap="none" strike="noStrike">
                <a:solidFill>
                  <a:srgbClr val="70AD47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b="1" i="0" lang="sl-SI" sz="2800" u="none" cap="none" strike="noStrike">
                <a:solidFill>
                  <a:srgbClr val="5FBB46"/>
                </a:solidFill>
                <a:latin typeface="Roboto Black"/>
                <a:ea typeface="Roboto Black"/>
                <a:cs typeface="Roboto Black"/>
                <a:sym typeface="Roboto Black"/>
              </a:rPr>
              <a:t>Comparison</a:t>
            </a:r>
            <a:endParaRPr b="1" i="0" sz="2800" u="none" cap="none" strike="noStrike">
              <a:solidFill>
                <a:srgbClr val="5FBB4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500944" y="1782476"/>
            <a:ext cx="5227405" cy="485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600"/>
              <a:buFont typeface="Roboto"/>
              <a:buNone/>
            </a:pPr>
            <a:r>
              <a:rPr b="1" i="0" lang="sl-SI" sz="16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Scenario 1: JUST CONSUMPTION</a:t>
            </a:r>
            <a:endParaRPr b="1" i="0" sz="1600" u="none" cap="none" strike="noStrike">
              <a:solidFill>
                <a:srgbClr val="22273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500944" y="2296204"/>
            <a:ext cx="7082082" cy="485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Roboto"/>
              <a:buNone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Average household consumption. </a:t>
            </a:r>
            <a:endParaRPr b="0" i="0" sz="1400" u="none" cap="none" strike="noStrike">
              <a:solidFill>
                <a:srgbClr val="22273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8896" y="1967523"/>
            <a:ext cx="6409989" cy="303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8896" y="5113946"/>
            <a:ext cx="6409980" cy="48771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7"/>
          <p:cNvSpPr txBox="1"/>
          <p:nvPr/>
        </p:nvSpPr>
        <p:spPr>
          <a:xfrm>
            <a:off x="7478987" y="6045647"/>
            <a:ext cx="3979880" cy="812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Roboto"/>
              <a:buNone/>
            </a:pPr>
            <a:r>
              <a:rPr b="0" i="0" lang="sl-SI" sz="10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* all numbers are in [kWh]</a:t>
            </a:r>
            <a:endParaRPr/>
          </a:p>
        </p:txBody>
      </p:sp>
      <p:pic>
        <p:nvPicPr>
          <p:cNvPr id="172" name="Google Shape;17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19905" y="3109965"/>
            <a:ext cx="5848255" cy="294643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7"/>
          <p:cNvSpPr txBox="1"/>
          <p:nvPr/>
        </p:nvSpPr>
        <p:spPr>
          <a:xfrm>
            <a:off x="6963988" y="2267556"/>
            <a:ext cx="5227405" cy="485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i="0" lang="sl-SI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Total consumption</a:t>
            </a:r>
            <a:r>
              <a:rPr b="1" i="0" lang="sl-SI" sz="1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b="1" i="0" lang="sl-SI" sz="1800" u="none" cap="none" strike="noStrike">
                <a:solidFill>
                  <a:srgbClr val="20253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0" lang="sl-SI" sz="1800" u="none" cap="none" strike="noStrike">
                <a:solidFill>
                  <a:srgbClr val="5BBA47"/>
                </a:solidFill>
                <a:latin typeface="Roboto"/>
                <a:ea typeface="Roboto"/>
                <a:cs typeface="Roboto"/>
                <a:sym typeface="Roboto"/>
              </a:rPr>
              <a:t>5.999 kWh</a:t>
            </a:r>
            <a:endParaRPr b="1" i="0" sz="1600" u="none" cap="none" strike="noStrike">
              <a:solidFill>
                <a:srgbClr val="22273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13">
            <a:off x="-138" y="3035845"/>
            <a:ext cx="3822182" cy="382218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 txBox="1"/>
          <p:nvPr/>
        </p:nvSpPr>
        <p:spPr>
          <a:xfrm>
            <a:off x="509814" y="1259092"/>
            <a:ext cx="10957941" cy="59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2800"/>
              <a:buFont typeface="Roboto Black"/>
              <a:buNone/>
            </a:pPr>
            <a:r>
              <a:rPr b="1" i="0" lang="sl-SI" sz="2800" u="none" cap="none" strike="noStrike">
                <a:solidFill>
                  <a:srgbClr val="222731"/>
                </a:solidFill>
                <a:latin typeface="Roboto Black"/>
                <a:ea typeface="Roboto Black"/>
                <a:cs typeface="Roboto Black"/>
                <a:sym typeface="Roboto Black"/>
              </a:rPr>
              <a:t>Consumption</a:t>
            </a:r>
            <a:r>
              <a:rPr b="1" i="0" lang="sl-SI" sz="2800" u="none" cap="none" strike="noStrike">
                <a:solidFill>
                  <a:srgbClr val="70AD47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b="1" i="0" lang="sl-SI" sz="2800" u="none" cap="none" strike="noStrike">
                <a:solidFill>
                  <a:srgbClr val="5FBB46"/>
                </a:solidFill>
                <a:latin typeface="Roboto Black"/>
                <a:ea typeface="Roboto Black"/>
                <a:cs typeface="Roboto Black"/>
                <a:sym typeface="Roboto Black"/>
              </a:rPr>
              <a:t>Comparison</a:t>
            </a:r>
            <a:endParaRPr b="1" i="0" sz="2800" u="none" cap="none" strike="noStrike">
              <a:solidFill>
                <a:srgbClr val="5FBB4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80" name="Google Shape;180;p8"/>
          <p:cNvSpPr txBox="1"/>
          <p:nvPr/>
        </p:nvSpPr>
        <p:spPr>
          <a:xfrm>
            <a:off x="509823" y="1782476"/>
            <a:ext cx="5227405" cy="485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600"/>
              <a:buFont typeface="Roboto"/>
              <a:buNone/>
            </a:pPr>
            <a:r>
              <a:rPr b="1" i="0" lang="sl-SI" sz="16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Scenario 2: ADDED HEAT PUMP</a:t>
            </a:r>
            <a:endParaRPr b="1" i="0" sz="1600" u="none" cap="none" strike="noStrike">
              <a:solidFill>
                <a:srgbClr val="22273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8"/>
          <p:cNvSpPr txBox="1"/>
          <p:nvPr/>
        </p:nvSpPr>
        <p:spPr>
          <a:xfrm>
            <a:off x="509823" y="2296204"/>
            <a:ext cx="4107896" cy="812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Roboto"/>
              <a:buNone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Average household consumption with a heat pump. </a:t>
            </a:r>
            <a:endParaRPr b="0" i="0" sz="1400" u="none" cap="none" strike="noStrike">
              <a:solidFill>
                <a:srgbClr val="22273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8"/>
          <p:cNvSpPr txBox="1"/>
          <p:nvPr/>
        </p:nvSpPr>
        <p:spPr>
          <a:xfrm>
            <a:off x="7487866" y="6045647"/>
            <a:ext cx="3979880" cy="812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Roboto"/>
              <a:buNone/>
            </a:pPr>
            <a:r>
              <a:rPr b="0" i="0" lang="sl-SI" sz="10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* all numbers are in [kWh]</a:t>
            </a:r>
            <a:endParaRPr b="0" i="0" sz="105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1026" y="3109984"/>
            <a:ext cx="5848255" cy="294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5534" y="1970321"/>
            <a:ext cx="6409980" cy="303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55534" y="5125367"/>
            <a:ext cx="6409980" cy="69711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 txBox="1"/>
          <p:nvPr/>
        </p:nvSpPr>
        <p:spPr>
          <a:xfrm>
            <a:off x="6864099" y="2267556"/>
            <a:ext cx="5227405" cy="485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i="0" lang="sl-SI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Total consumption</a:t>
            </a:r>
            <a:r>
              <a:rPr b="1" i="0" lang="sl-SI" sz="1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b="1" i="0" lang="sl-SI" sz="1800" u="none" cap="none" strike="noStrike">
                <a:solidFill>
                  <a:srgbClr val="20253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0" lang="sl-SI" sz="1800" u="none" cap="none" strike="noStrike">
                <a:solidFill>
                  <a:srgbClr val="5BBA47"/>
                </a:solidFill>
                <a:latin typeface="Roboto"/>
                <a:ea typeface="Roboto"/>
                <a:cs typeface="Roboto"/>
                <a:sym typeface="Roboto"/>
              </a:rPr>
              <a:t>11.369 kWh </a:t>
            </a:r>
            <a:endParaRPr b="1" i="0" sz="1600" u="none" cap="none" strike="noStrike">
              <a:solidFill>
                <a:srgbClr val="22273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13">
            <a:off x="-138" y="3035845"/>
            <a:ext cx="3822182" cy="382218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9"/>
          <p:cNvSpPr txBox="1"/>
          <p:nvPr/>
        </p:nvSpPr>
        <p:spPr>
          <a:xfrm>
            <a:off x="509823" y="1782476"/>
            <a:ext cx="5227405" cy="485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600"/>
              <a:buFont typeface="Roboto"/>
              <a:buNone/>
            </a:pPr>
            <a:r>
              <a:rPr b="1" i="0" lang="sl-SI" sz="16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Scenario 3: ADDED EV CAR</a:t>
            </a:r>
            <a:endParaRPr b="1" i="0" sz="1600" u="none" cap="none" strike="noStrike">
              <a:solidFill>
                <a:srgbClr val="22273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9"/>
          <p:cNvSpPr txBox="1"/>
          <p:nvPr/>
        </p:nvSpPr>
        <p:spPr>
          <a:xfrm>
            <a:off x="509823" y="2296204"/>
            <a:ext cx="3979880" cy="840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1400"/>
              <a:buFont typeface="Roboto"/>
              <a:buNone/>
            </a:pPr>
            <a:r>
              <a:rPr b="0" i="0" lang="sl-SI" sz="1400" u="none" cap="none" strike="noStrike">
                <a:solidFill>
                  <a:srgbClr val="222731"/>
                </a:solidFill>
                <a:latin typeface="Roboto"/>
                <a:ea typeface="Roboto"/>
                <a:cs typeface="Roboto"/>
                <a:sym typeface="Roboto"/>
              </a:rPr>
              <a:t>Average household consumption with a heat pump and an eletric car. </a:t>
            </a:r>
            <a:endParaRPr b="0" i="0" sz="1400" u="none" cap="none" strike="noStrike">
              <a:solidFill>
                <a:srgbClr val="22273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7775" y="1965795"/>
            <a:ext cx="6409980" cy="303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7775" y="5116415"/>
            <a:ext cx="6409980" cy="91005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"/>
          <p:cNvSpPr txBox="1"/>
          <p:nvPr/>
        </p:nvSpPr>
        <p:spPr>
          <a:xfrm>
            <a:off x="7487866" y="6045647"/>
            <a:ext cx="3979880" cy="812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Roboto"/>
              <a:buNone/>
            </a:pPr>
            <a:r>
              <a:rPr b="0" i="0" lang="sl-SI" sz="10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* all numbers are in [kWh]</a:t>
            </a:r>
            <a:endParaRPr b="0" i="0" sz="105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11026" y="3109965"/>
            <a:ext cx="5848255" cy="294643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 txBox="1"/>
          <p:nvPr/>
        </p:nvSpPr>
        <p:spPr>
          <a:xfrm>
            <a:off x="509814" y="1259110"/>
            <a:ext cx="10957941" cy="59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731"/>
              </a:buClr>
              <a:buSzPts val="2800"/>
              <a:buFont typeface="Roboto Black"/>
              <a:buNone/>
            </a:pPr>
            <a:r>
              <a:rPr b="1" i="0" lang="sl-SI" sz="2800" u="none" cap="none" strike="noStrike">
                <a:solidFill>
                  <a:srgbClr val="222731"/>
                </a:solidFill>
                <a:latin typeface="Roboto Black"/>
                <a:ea typeface="Roboto Black"/>
                <a:cs typeface="Roboto Black"/>
                <a:sym typeface="Roboto Black"/>
              </a:rPr>
              <a:t>Consumption</a:t>
            </a:r>
            <a:r>
              <a:rPr b="1" i="0" lang="sl-SI" sz="2800" u="none" cap="none" strike="noStrike">
                <a:solidFill>
                  <a:srgbClr val="70AD47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b="1" i="0" lang="sl-SI" sz="2800" u="none" cap="none" strike="noStrike">
                <a:solidFill>
                  <a:srgbClr val="5FBB46"/>
                </a:solidFill>
                <a:latin typeface="Roboto Black"/>
                <a:ea typeface="Roboto Black"/>
                <a:cs typeface="Roboto Black"/>
                <a:sym typeface="Roboto Black"/>
              </a:rPr>
              <a:t>Comparison</a:t>
            </a:r>
            <a:endParaRPr b="1" i="0" sz="2800" u="none" cap="none" strike="noStrike">
              <a:solidFill>
                <a:srgbClr val="5FBB4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99" name="Google Shape;199;p9"/>
          <p:cNvSpPr txBox="1"/>
          <p:nvPr/>
        </p:nvSpPr>
        <p:spPr>
          <a:xfrm>
            <a:off x="6964591" y="2231209"/>
            <a:ext cx="5227405" cy="485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i="0" lang="sl-SI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Total consumption</a:t>
            </a:r>
            <a:r>
              <a:rPr b="1" i="0" lang="sl-SI" sz="1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b="1" i="0" lang="sl-SI" sz="1800" u="none" cap="none" strike="noStrike">
                <a:solidFill>
                  <a:srgbClr val="20253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0" lang="sl-SI" sz="1800" u="none" cap="none" strike="noStrike">
                <a:solidFill>
                  <a:srgbClr val="5BBA47"/>
                </a:solidFill>
                <a:latin typeface="Roboto"/>
                <a:ea typeface="Roboto"/>
                <a:cs typeface="Roboto"/>
                <a:sym typeface="Roboto"/>
              </a:rPr>
              <a:t>15.517 kWh </a:t>
            </a:r>
            <a:endParaRPr b="1" i="0" sz="1600" u="none" cap="none" strike="noStrike">
              <a:solidFill>
                <a:srgbClr val="22273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ova tema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2023-11-22T10:18:30Z</dcterms:created>
  <dc:creator>Jasmina Rojko</dc:creator>
</cp:coreProperties>
</file>